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86" r:id="rId4"/>
    <p:sldId id="258" r:id="rId5"/>
    <p:sldId id="259" r:id="rId6"/>
    <p:sldId id="288" r:id="rId7"/>
    <p:sldId id="289" r:id="rId8"/>
    <p:sldId id="285" r:id="rId9"/>
    <p:sldId id="287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FD8282C-DE24-4A9B-91F9-8863345D4CA4}">
          <p14:sldIdLst>
            <p14:sldId id="256"/>
            <p14:sldId id="261"/>
            <p14:sldId id="286"/>
            <p14:sldId id="258"/>
            <p14:sldId id="259"/>
            <p14:sldId id="288"/>
            <p14:sldId id="289"/>
            <p14:sldId id="285"/>
            <p14:sldId id="287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9BC5-8767-48BE-9748-FA458063561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51BD4-80B7-409B-A662-0BB7B41A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4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51BD4-80B7-409B-A662-0BB7B41AA40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800800" cy="3240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Преподаватель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Башков Леонид Леонидович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Смоленск </a:t>
            </a:r>
            <a:endParaRPr lang="ru-RU" sz="24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2023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088232"/>
          </a:xfrm>
        </p:spPr>
        <p:txBody>
          <a:bodyPr anchor="ctr">
            <a:noAutofit/>
          </a:bodyPr>
          <a:lstStyle/>
          <a:p>
            <a:pPr marL="182880" indent="0" algn="ctr">
              <a:buNone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Расширенная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сердечно-лёгочная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tka Banner" panose="02000505000000020004" pitchFamily="2" charset="0"/>
              </a:rPr>
              <a:t>реанимация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6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СЛР </a:t>
            </a:r>
            <a:r>
              <a:rPr lang="ru-RU" sz="4400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при </a:t>
            </a:r>
            <a:r>
              <a:rPr lang="ru-RU" sz="4400" dirty="0">
                <a:solidFill>
                  <a:srgbClr val="7030A0"/>
                </a:solidFill>
                <a:latin typeface="Bookman Old Style" panose="02050604050505020204" pitchFamily="18" charset="0"/>
              </a:rPr>
              <a:t>асистолии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856984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КГК/ИВЛ </a:t>
            </a:r>
            <a:r>
              <a:rPr 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100% </a:t>
            </a:r>
            <a:r>
              <a:rPr lang="ru-RU" sz="60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О</a:t>
            </a:r>
            <a:r>
              <a:rPr lang="ru-RU" sz="40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2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30:2; 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протекция 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ВДП (</a:t>
            </a:r>
            <a:r>
              <a:rPr lang="ru-RU" sz="44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интубация трахеи); </a:t>
            </a:r>
            <a:endParaRPr lang="ru-RU" sz="48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адреналин 1 мг 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в/</a:t>
            </a:r>
            <a:r>
              <a:rPr lang="ru-RU" sz="4800" b="1" dirty="0" err="1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венно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или 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в/</a:t>
            </a:r>
            <a:r>
              <a:rPr lang="ru-RU" sz="4800" b="1" dirty="0" err="1" smtClean="0">
                <a:solidFill>
                  <a:srgbClr val="7030A0"/>
                </a:solidFill>
                <a:latin typeface="Bookman Old Style" panose="02050604050505020204" pitchFamily="18" charset="0"/>
              </a:rPr>
              <a:t>костно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(далее </a:t>
            </a:r>
            <a:r>
              <a:rPr lang="ru-RU" sz="4800" b="1" dirty="0">
                <a:solidFill>
                  <a:srgbClr val="7030A0"/>
                </a:solidFill>
                <a:latin typeface="Bookman Old Style" panose="02050604050505020204" pitchFamily="18" charset="0"/>
              </a:rPr>
              <a:t>- каждые 3-5 </a:t>
            </a:r>
            <a:r>
              <a:rPr lang="ru-RU" sz="4800" b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мин).</a:t>
            </a:r>
            <a:endParaRPr lang="ru-RU" sz="48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28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СЛР при ЭМД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Электромеханическая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диссоциация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ЭМД / ЭА</a:t>
            </a:r>
            <a:r>
              <a:rPr lang="ru-RU" sz="28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БП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механической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сердца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сохранении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электрической активности.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реанимационные мероприятия: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КГК/ИВЛ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100% кислородом 30:2;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протекция ВДП 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интуб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трахеи);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адреналин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 мг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в/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венно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в/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костно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и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далее - каждые 3-5 мин;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latin typeface="Bookman Old Style" panose="02050604050505020204" pitchFamily="18" charset="0"/>
              </a:rPr>
              <a:t> 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выяснение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возможной причины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ЭМД и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её устранение </a:t>
            </a:r>
            <a:r>
              <a:rPr lang="ru-RU" sz="3200" b="1" i="1" dirty="0">
                <a:latin typeface="Bookman Old Style" panose="02050604050505020204" pitchFamily="18" charset="0"/>
              </a:rPr>
              <a:t>(</a:t>
            </a:r>
            <a:r>
              <a:rPr lang="ru-RU" sz="3200" b="1" i="1" dirty="0">
                <a:solidFill>
                  <a:srgbClr val="7030A0"/>
                </a:solidFill>
                <a:latin typeface="Bookman Old Style" panose="02050604050505020204" pitchFamily="18" charset="0"/>
              </a:rPr>
              <a:t>без </a:t>
            </a:r>
            <a:r>
              <a:rPr lang="ru-RU" sz="32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чего  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>
                <a:solidFill>
                  <a:srgbClr val="7030A0"/>
                </a:solidFill>
                <a:latin typeface="Bookman Old Style" panose="02050604050505020204" pitchFamily="18" charset="0"/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   СЛР  успешна не </a:t>
            </a:r>
            <a:r>
              <a:rPr lang="ru-RU" sz="3200" b="1" i="1" dirty="0">
                <a:solidFill>
                  <a:srgbClr val="7030A0"/>
                </a:solidFill>
                <a:latin typeface="Bookman Old Style" panose="02050604050505020204" pitchFamily="18" charset="0"/>
              </a:rPr>
              <a:t>будет</a:t>
            </a:r>
            <a:r>
              <a:rPr lang="ru-RU" sz="32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!!).</a:t>
            </a:r>
            <a:endParaRPr lang="ru-RU" sz="32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0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617948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Восстановление кровообращения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25000" lnSpcReduction="20000"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появлении синусового ритма:</a:t>
            </a:r>
            <a:r>
              <a:rPr lang="ru-RU" sz="1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прекратить дефибрилляцию</a:t>
            </a:r>
            <a:r>
              <a:rPr lang="ru-RU" sz="1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оценить пульс.</a:t>
            </a:r>
            <a:endParaRPr lang="ru-RU" sz="1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НАЛИЧИИ ПУЛЬСА: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200" dirty="0" smtClean="0">
                <a:latin typeface="Bookman Old Style" panose="02050604050505020204" pitchFamily="18" charset="0"/>
              </a:rPr>
              <a:t>  </a:t>
            </a:r>
            <a:r>
              <a:rPr lang="ru-RU" sz="11200" b="1" dirty="0" smtClean="0">
                <a:latin typeface="Bookman Old Style" panose="02050604050505020204" pitchFamily="18" charset="0"/>
              </a:rPr>
              <a:t>прекратить массаж сердца,</a:t>
            </a:r>
          </a:p>
          <a:p>
            <a:pPr marL="4572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оценить витальные функции</a:t>
            </a:r>
            <a:r>
              <a:rPr lang="ru-RU" sz="1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 </a:t>
            </a:r>
            <a:endParaRPr lang="ru-RU" sz="11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200" b="1" dirty="0" smtClean="0">
                <a:latin typeface="Bookman Old Style" panose="02050604050505020204" pitchFamily="18" charset="0"/>
              </a:rPr>
              <a:t>  уровень АД,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200" b="1" dirty="0" smtClean="0">
                <a:latin typeface="Bookman Old Style" panose="02050604050505020204" pitchFamily="18" charset="0"/>
              </a:rPr>
              <a:t>  </a:t>
            </a:r>
            <a:r>
              <a:rPr lang="ru-RU" sz="1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прекратить введение адреналина</a:t>
            </a:r>
            <a:r>
              <a:rPr lang="ru-RU" sz="11200" b="1" dirty="0">
                <a:latin typeface="Bookman Old Style" panose="02050604050505020204" pitchFamily="18" charset="0"/>
              </a:rPr>
              <a:t>, уровень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b="1" dirty="0">
                <a:latin typeface="Bookman Old Style" panose="02050604050505020204" pitchFamily="18" charset="0"/>
              </a:rPr>
              <a:t>    АД обеспечивать </a:t>
            </a:r>
            <a:r>
              <a:rPr lang="ru-RU" sz="11200" b="1" dirty="0" smtClean="0">
                <a:latin typeface="Bookman Old Style" panose="02050604050505020204" pitchFamily="18" charset="0"/>
              </a:rPr>
              <a:t>в/в, в/к </a:t>
            </a:r>
            <a:r>
              <a:rPr lang="ru-RU" sz="11200" b="1" dirty="0" err="1" smtClean="0">
                <a:latin typeface="Bookman Old Style" panose="02050604050505020204" pitchFamily="18" charset="0"/>
              </a:rPr>
              <a:t>инфузией</a:t>
            </a:r>
            <a:r>
              <a:rPr lang="ru-RU" sz="11200" b="1" dirty="0" smtClean="0">
                <a:latin typeface="Bookman Old Style" panose="02050604050505020204" pitchFamily="18" charset="0"/>
              </a:rPr>
              <a:t>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200" b="1" dirty="0" smtClean="0">
                <a:latin typeface="Bookman Old Style" panose="02050604050505020204" pitchFamily="18" charset="0"/>
              </a:rPr>
              <a:t>    200 мг допамина </a:t>
            </a:r>
            <a:r>
              <a:rPr lang="ru-RU" sz="11200" b="1" dirty="0">
                <a:latin typeface="Bookman Old Style" panose="02050604050505020204" pitchFamily="18" charset="0"/>
              </a:rPr>
              <a:t>или </a:t>
            </a:r>
            <a:r>
              <a:rPr lang="ru-RU" sz="11200" b="1" dirty="0" smtClean="0">
                <a:latin typeface="Bookman Old Style" panose="02050604050505020204" pitchFamily="18" charset="0"/>
              </a:rPr>
              <a:t>норадреналина,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200" b="1" dirty="0">
                <a:latin typeface="Bookman Old Style" panose="02050604050505020204" pitchFamily="18" charset="0"/>
              </a:rPr>
              <a:t> </a:t>
            </a:r>
            <a:r>
              <a:rPr lang="ru-RU" sz="11200" b="1" dirty="0" smtClean="0">
                <a:latin typeface="Bookman Old Style" panose="02050604050505020204" pitchFamily="18" charset="0"/>
              </a:rPr>
              <a:t> пульсоксиметрия,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200" b="1" dirty="0" smtClean="0">
                <a:latin typeface="Bookman Old Style" panose="02050604050505020204" pitchFamily="18" charset="0"/>
              </a:rPr>
              <a:t>  интерпретировать ЭКГ в 12-и </a:t>
            </a:r>
            <a:r>
              <a:rPr lang="ru-RU" sz="11200" b="1" dirty="0" smtClean="0">
                <a:latin typeface="Bookman Old Style" panose="02050604050505020204" pitchFamily="18" charset="0"/>
              </a:rPr>
              <a:t>отведениях,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1200" b="1" dirty="0">
                <a:latin typeface="Bookman Old Style" panose="02050604050505020204" pitchFamily="18" charset="0"/>
              </a:rPr>
              <a:t> </a:t>
            </a:r>
            <a:r>
              <a:rPr lang="ru-RU" sz="11200" b="1" dirty="0" smtClean="0">
                <a:latin typeface="Bookman Old Style" panose="02050604050505020204" pitchFamily="18" charset="0"/>
              </a:rPr>
              <a:t> госпитализация.</a:t>
            </a:r>
            <a:endParaRPr lang="ru-RU" sz="112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0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545940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Восстановление кровообращения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ОТСУТСТВИИ ПУЛЬСА: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Bookman Old Style" panose="02050604050505020204" pitchFamily="18" charset="0"/>
              </a:rPr>
              <a:t> 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КГК/ИВЛ</a:t>
            </a:r>
            <a:r>
              <a:rPr lang="ru-RU" sz="4000" dirty="0">
                <a:latin typeface="Bookman Old Style" panose="02050604050505020204" pitchFamily="18" charset="0"/>
              </a:rPr>
              <a:t> 100% </a:t>
            </a:r>
            <a:r>
              <a:rPr lang="ru-RU" sz="4000" dirty="0" smtClean="0">
                <a:latin typeface="Bookman Old Style" panose="02050604050505020204" pitchFamily="18" charset="0"/>
              </a:rPr>
              <a:t>О</a:t>
            </a:r>
            <a:r>
              <a:rPr lang="ru-RU" sz="2400" b="1" dirty="0" smtClean="0">
                <a:latin typeface="Bookman Old Style" panose="02050604050505020204" pitchFamily="18" charset="0"/>
              </a:rPr>
              <a:t>2</a:t>
            </a:r>
            <a:r>
              <a:rPr lang="ru-RU" sz="4000" dirty="0" smtClean="0">
                <a:latin typeface="Bookman Old Style" panose="02050604050505020204" pitchFamily="18" charset="0"/>
              </a:rPr>
              <a:t> </a:t>
            </a:r>
            <a:r>
              <a:rPr lang="ru-RU" sz="4000" dirty="0">
                <a:latin typeface="Bookman Old Style" panose="02050604050505020204" pitchFamily="18" charset="0"/>
              </a:rPr>
              <a:t>30:2;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Bookman Old Style" panose="02050604050505020204" pitchFamily="18" charset="0"/>
              </a:rPr>
              <a:t>   выяснение </a:t>
            </a:r>
            <a:r>
              <a:rPr lang="ru-RU" sz="4000" dirty="0" err="1" smtClean="0">
                <a:latin typeface="Bookman Old Style" panose="02050604050505020204" pitchFamily="18" charset="0"/>
              </a:rPr>
              <a:t>возможн</a:t>
            </a:r>
            <a:r>
              <a:rPr lang="ru-RU" sz="4000" dirty="0" smtClean="0">
                <a:latin typeface="Bookman Old Style" panose="02050604050505020204" pitchFamily="18" charset="0"/>
              </a:rPr>
              <a:t> причины 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ЭМД</a:t>
            </a:r>
            <a:r>
              <a:rPr lang="ru-RU" sz="4000" dirty="0" smtClean="0">
                <a:latin typeface="Bookman Old Style" panose="02050604050505020204" pitchFamily="18" charset="0"/>
              </a:rPr>
              <a:t> </a:t>
            </a:r>
            <a:r>
              <a:rPr lang="ru-RU" sz="4000" dirty="0">
                <a:latin typeface="Bookman Old Style" panose="02050604050505020204" pitchFamily="18" charset="0"/>
              </a:rPr>
              <a:t>и её </a:t>
            </a:r>
            <a:r>
              <a:rPr lang="ru-RU" sz="4000" dirty="0" smtClean="0">
                <a:latin typeface="Bookman Old Style" panose="02050604050505020204" pitchFamily="18" charset="0"/>
              </a:rPr>
              <a:t>устранение,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  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прекратить </a:t>
            </a:r>
            <a:r>
              <a:rPr lang="ru-RU" sz="3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введ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</a:t>
            </a: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адреналина,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  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уровень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АД </a:t>
            </a: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обеспечивать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/>
            </a:r>
            <a:b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</a:b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    в/в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, в/к </a:t>
            </a:r>
            <a:r>
              <a:rPr lang="ru-RU" sz="3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инфузией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допамина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а </a:t>
            </a: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при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необходимости </a:t>
            </a: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и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</a:t>
            </a: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норадреналина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титруя </a:t>
            </a: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до </a:t>
            </a:r>
            <a:endParaRPr lang="ru-RU" sz="3600" b="1" dirty="0" smtClean="0">
              <a:solidFill>
                <a:prstClr val="black">
                  <a:lumMod val="75000"/>
                  <a:lumOff val="25000"/>
                </a:prstClr>
              </a:solidFill>
              <a:latin typeface="Bookman Old Style" panose="02050604050505020204" pitchFamily="18" charset="0"/>
            </a:endParaRPr>
          </a:p>
          <a:p>
            <a:pPr marL="45720" lvl="0" indent="0">
              <a:spcBef>
                <a:spcPts val="0"/>
              </a:spcBef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   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нужного </a:t>
            </a: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</a:rPr>
              <a:t>эффекта.</a:t>
            </a:r>
            <a:endParaRPr lang="ru-RU" sz="3600" b="1" dirty="0">
              <a:solidFill>
                <a:prstClr val="black">
                  <a:lumMod val="75000"/>
                  <a:lumOff val="25000"/>
                </a:prst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81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792088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Прекращение СЛР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Расширенная СЛР проводится до тех пор, пока на ЭКГ фиксируется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любая электрическая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активность.</a:t>
            </a: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Реанимацию прекращают: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есть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признаки </a:t>
            </a:r>
            <a:r>
              <a:rPr lang="ru-RU" sz="2400" b="1" dirty="0" err="1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биологич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. смерти и асистолия;</a:t>
            </a:r>
            <a:endParaRPr lang="ru-RU" sz="2400" b="1" dirty="0" smtClean="0">
              <a:latin typeface="Bookman Old Style" panose="02050604050505020204" pitchFamily="18" charset="0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нет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признаков 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биологической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смерти, но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есть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   непрерывная </a:t>
            </a: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  <a:ea typeface="Times New Roman"/>
              </a:rPr>
              <a:t>асистолия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в </a:t>
            </a:r>
            <a:r>
              <a:rPr lang="ru-RU" sz="2800" b="1" dirty="0">
                <a:solidFill>
                  <a:srgbClr val="C00000"/>
                </a:solidFill>
                <a:latin typeface="Bookman Old Style" panose="02050604050505020204" pitchFamily="18" charset="0"/>
                <a:ea typeface="Times New Roman"/>
              </a:rPr>
              <a:t>течение 30 </a:t>
            </a:r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  <a:ea typeface="Times New Roman"/>
              </a:rPr>
              <a:t>мин.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   В 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этом случае </a:t>
            </a:r>
            <a:r>
              <a:rPr lang="ru-RU" sz="2400" b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/>
              </a:rPr>
              <a:t>неэффективность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расширенной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   СЛР рассматривается, 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как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ещё один признак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   биологической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смерти</a:t>
            </a:r>
            <a:r>
              <a:rPr lang="ru-RU" sz="28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;</a:t>
            </a:r>
            <a:endParaRPr lang="ru-RU" sz="2400" b="1" dirty="0">
              <a:latin typeface="Bookman Old Style" panose="02050604050505020204" pitchFamily="18" charset="0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если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выяснилось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, </a:t>
            </a:r>
            <a:r>
              <a:rPr lang="ru-RU" sz="24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что СЛР была не показана.</a:t>
            </a:r>
            <a:endParaRPr lang="ru-RU" sz="2400" b="1" dirty="0">
              <a:latin typeface="Bookman Old Style" panose="02050604050505020204" pitchFamily="18" charset="0"/>
              <a:ea typeface="Times New Roman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imes New Roman"/>
            </a:endParaRPr>
          </a:p>
          <a:p>
            <a:pPr marL="4572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Констатация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биологической смерти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осуществляется врачом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или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фельдшером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и оформляется в виде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/>
              </a:rPr>
              <a:t>протокола.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78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545940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Особенности СЛР беременных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Факторы, 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ухудшающие 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прогноз выживаемости беременных:</a:t>
            </a:r>
            <a:endParaRPr lang="ru-RU" sz="2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/>
                <a:ea typeface="Times New Roman"/>
              </a:rPr>
              <a:t>увеличенное </a:t>
            </a:r>
            <a:r>
              <a:rPr lang="ru-RU" sz="2400" b="1" dirty="0">
                <a:latin typeface="Times New Roman"/>
                <a:ea typeface="Times New Roman"/>
              </a:rPr>
              <a:t>потребление </a:t>
            </a:r>
            <a:r>
              <a:rPr lang="ru-RU" sz="2400" b="1" dirty="0" smtClean="0">
                <a:latin typeface="Times New Roman"/>
                <a:ea typeface="Times New Roman"/>
              </a:rPr>
              <a:t>О</a:t>
            </a:r>
            <a:r>
              <a:rPr lang="ru-RU" sz="1600" b="1" dirty="0" smtClean="0">
                <a:latin typeface="Times New Roman"/>
                <a:ea typeface="Times New Roman"/>
              </a:rPr>
              <a:t>2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и быстрая его утилизация;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/>
                <a:ea typeface="Times New Roman"/>
              </a:rPr>
              <a:t>более высокое расположение сердца; 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/>
                <a:ea typeface="Times New Roman"/>
              </a:rPr>
              <a:t>уменьшение объёма лёгких </a:t>
            </a:r>
            <a:r>
              <a:rPr lang="ru-RU" sz="2400" b="1" dirty="0" smtClean="0">
                <a:latin typeface="Times New Roman"/>
                <a:ea typeface="Times New Roman"/>
              </a:rPr>
              <a:t>из-за </a:t>
            </a:r>
            <a:r>
              <a:rPr lang="ru-RU" sz="2400" b="1" dirty="0">
                <a:latin typeface="Times New Roman"/>
                <a:ea typeface="Times New Roman"/>
              </a:rPr>
              <a:t>высокого стояния диафрагмы и увеличения молочных желёз; 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/>
                <a:ea typeface="Times New Roman"/>
              </a:rPr>
              <a:t>высокая вероятность аспирации желудочным содержимым из-за замедления его эвакуации;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/>
                <a:ea typeface="Times New Roman"/>
              </a:rPr>
              <a:t>уменьшение венозного возврата и </a:t>
            </a:r>
            <a:r>
              <a:rPr lang="ru-RU" sz="2400" b="1" dirty="0" smtClean="0">
                <a:latin typeface="Times New Roman"/>
                <a:ea typeface="Times New Roman"/>
              </a:rPr>
              <a:t>уменьшение </a:t>
            </a:r>
            <a:r>
              <a:rPr lang="ru-RU" sz="2400" b="1" dirty="0">
                <a:latin typeface="Times New Roman"/>
                <a:ea typeface="Times New Roman"/>
              </a:rPr>
              <a:t>сердечного выброса из-за обструкции нижней полой вены беременной маткой в положении на спине;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/>
                <a:ea typeface="Times New Roman"/>
              </a:rPr>
              <a:t>уменьшение силы давления на грудину при наклоне </a:t>
            </a:r>
            <a:r>
              <a:rPr lang="ru-RU" sz="2400" b="1" dirty="0" smtClean="0">
                <a:latin typeface="Times New Roman"/>
                <a:ea typeface="Times New Roman"/>
              </a:rPr>
              <a:t>тела;</a:t>
            </a:r>
            <a:endParaRPr lang="ru-RU" sz="24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/>
                <a:ea typeface="Times New Roman"/>
              </a:rPr>
              <a:t>сложность катетеризации вены из-за выраженных </a:t>
            </a:r>
            <a:r>
              <a:rPr lang="ru-RU" sz="2400" b="1" dirty="0" smtClean="0">
                <a:latin typeface="Times New Roman"/>
                <a:ea typeface="Times New Roman"/>
              </a:rPr>
              <a:t>отёков</a:t>
            </a:r>
            <a:r>
              <a:rPr lang="ru-RU" sz="2400" b="1" dirty="0">
                <a:latin typeface="Times New Roman"/>
                <a:ea typeface="Times New Roman"/>
              </a:rPr>
              <a:t>, </a:t>
            </a:r>
            <a:r>
              <a:rPr lang="ru-RU" sz="2400" b="1" dirty="0" smtClean="0"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latin typeface="Times New Roman"/>
                <a:ea typeface="Times New Roman"/>
              </a:rPr>
            </a:br>
            <a:r>
              <a:rPr lang="ru-RU" sz="2400" b="1" dirty="0" smtClean="0">
                <a:latin typeface="Times New Roman"/>
                <a:ea typeface="Times New Roman"/>
              </a:rPr>
              <a:t>а </a:t>
            </a:r>
            <a:r>
              <a:rPr lang="ru-RU" sz="2400" b="1" dirty="0">
                <a:latin typeface="Times New Roman"/>
                <a:ea typeface="Times New Roman"/>
              </a:rPr>
              <a:t>при массивных отёках </a:t>
            </a:r>
            <a:r>
              <a:rPr lang="ru-RU" sz="2400" b="1" dirty="0" smtClean="0">
                <a:latin typeface="Times New Roman"/>
                <a:ea typeface="Times New Roman"/>
              </a:rPr>
              <a:t>- и внутрикостного </a:t>
            </a:r>
            <a:r>
              <a:rPr lang="ru-RU" sz="2400" b="1" dirty="0">
                <a:latin typeface="Times New Roman"/>
                <a:ea typeface="Times New Roman"/>
              </a:rPr>
              <a:t>доступа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  <a:endParaRPr lang="ru-RU" sz="24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4364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792088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Особенности СЛР беременных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446088" lvl="0" indent="-4460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третьем триместре беременности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смещение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точки надавливания на грудину вверх (проксимально);</a:t>
            </a:r>
            <a:endParaRPr lang="ru-RU" sz="2800" b="1" dirty="0">
              <a:latin typeface="Times New Roman"/>
              <a:ea typeface="Times New Roman"/>
            </a:endParaRPr>
          </a:p>
          <a:p>
            <a:pPr marL="446088" lvl="0" indent="-4460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/>
                <a:ea typeface="Times New Roman"/>
              </a:rPr>
              <a:t>левостороннее смещение матки;</a:t>
            </a:r>
          </a:p>
          <a:p>
            <a:pPr marL="446088" lvl="0" indent="-4460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/>
                <a:ea typeface="Times New Roman"/>
              </a:rPr>
              <a:t>активная защита </a:t>
            </a:r>
            <a:r>
              <a:rPr lang="ru-RU" sz="2800" b="1" dirty="0">
                <a:latin typeface="Times New Roman"/>
                <a:ea typeface="Times New Roman"/>
              </a:rPr>
              <a:t>дыхательных </a:t>
            </a:r>
            <a:r>
              <a:rPr lang="ru-RU" sz="2800" b="1" dirty="0" smtClean="0">
                <a:latin typeface="Times New Roman"/>
                <a:ea typeface="Times New Roman"/>
              </a:rPr>
              <a:t>путей (интубация);</a:t>
            </a:r>
            <a:endParaRPr lang="ru-RU" sz="2800" b="1" dirty="0">
              <a:latin typeface="Times New Roman"/>
              <a:ea typeface="Times New Roman"/>
            </a:endParaRPr>
          </a:p>
          <a:p>
            <a:pPr marL="446088" lvl="0" indent="-4460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/>
                <a:ea typeface="Times New Roman"/>
              </a:rPr>
              <a:t> увеличение </a:t>
            </a:r>
            <a:r>
              <a:rPr lang="ru-RU" sz="2800" b="1" dirty="0" smtClean="0">
                <a:latin typeface="Times New Roman"/>
                <a:ea typeface="Times New Roman"/>
              </a:rPr>
              <a:t>дозы лекарств </a:t>
            </a:r>
            <a:r>
              <a:rPr lang="ru-RU" sz="2800" b="1" dirty="0">
                <a:latin typeface="Times New Roman"/>
                <a:ea typeface="Times New Roman"/>
              </a:rPr>
              <a:t>и </a:t>
            </a:r>
            <a:r>
              <a:rPr lang="ru-RU" sz="2800" b="1" dirty="0" smtClean="0">
                <a:latin typeface="Times New Roman"/>
                <a:ea typeface="Times New Roman"/>
              </a:rPr>
              <a:t>объёмов </a:t>
            </a:r>
            <a:r>
              <a:rPr lang="ru-RU" sz="2800" b="1" dirty="0">
                <a:latin typeface="Times New Roman"/>
                <a:ea typeface="Times New Roman"/>
              </a:rPr>
              <a:t>жидкостей;</a:t>
            </a:r>
          </a:p>
          <a:p>
            <a:pPr marL="446088" lvl="0" indent="-4460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/>
                <a:ea typeface="Times New Roman"/>
              </a:rPr>
              <a:t>при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сроке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20-25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недель </a:t>
            </a:r>
            <a:r>
              <a:rPr lang="ru-RU" sz="2800" b="1" dirty="0" smtClean="0">
                <a:latin typeface="Times New Roman"/>
                <a:ea typeface="Times New Roman"/>
              </a:rPr>
              <a:t>-экстренное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родоразрешение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(</a:t>
            </a:r>
            <a:r>
              <a:rPr lang="ru-RU" sz="2800" b="1" dirty="0">
                <a:latin typeface="Times New Roman"/>
                <a:ea typeface="Times New Roman"/>
              </a:rPr>
              <a:t>в течение 4-5 минут после </a:t>
            </a:r>
            <a:r>
              <a:rPr lang="ru-RU" sz="2800" b="1" dirty="0" smtClean="0">
                <a:latin typeface="Times New Roman"/>
                <a:ea typeface="Times New Roman"/>
              </a:rPr>
              <a:t>остановки сердца) </a:t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с </a:t>
            </a:r>
            <a:r>
              <a:rPr lang="ru-RU" sz="2800" b="1" dirty="0">
                <a:latin typeface="Times New Roman"/>
                <a:ea typeface="Times New Roman"/>
              </a:rPr>
              <a:t>целью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спасения жизни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матери</a:t>
            </a:r>
            <a:r>
              <a:rPr lang="ru-RU" sz="2800" b="1" dirty="0">
                <a:latin typeface="Times New Roman"/>
                <a:ea typeface="Times New Roman"/>
              </a:rPr>
              <a:t>, </a:t>
            </a:r>
            <a:r>
              <a:rPr lang="ru-RU" sz="2800" b="1" dirty="0" smtClean="0">
                <a:latin typeface="Times New Roman"/>
                <a:ea typeface="Times New Roman"/>
              </a:rPr>
              <a:t>но </a:t>
            </a:r>
            <a:r>
              <a:rPr lang="ru-RU" sz="2800" b="1" dirty="0">
                <a:latin typeface="Times New Roman"/>
                <a:ea typeface="Times New Roman"/>
              </a:rPr>
              <a:t>не ребенка;</a:t>
            </a:r>
          </a:p>
          <a:p>
            <a:pPr marL="446088" lvl="0" indent="-44608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/>
                <a:ea typeface="Times New Roman"/>
              </a:rPr>
              <a:t>при сроке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более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25 недель</a:t>
            </a:r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latin typeface="Times New Roman"/>
                <a:ea typeface="Times New Roman"/>
              </a:rPr>
              <a:t>- экстренное родоразрешение </a:t>
            </a:r>
            <a:r>
              <a:rPr lang="ru-RU" sz="2800" b="1" dirty="0">
                <a:latin typeface="Times New Roman"/>
                <a:ea typeface="Times New Roman"/>
              </a:rPr>
              <a:t>-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спасения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матери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ребёнка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endParaRPr lang="ru-RU" sz="32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8744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792088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Особенности СЛР детей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539750" lvl="0" indent="-493713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при о</a:t>
            </a:r>
            <a:r>
              <a:rPr lang="ru-RU" sz="2800" b="1" dirty="0" smtClean="0">
                <a:latin typeface="Bookman Old Style" panose="02050604050505020204" pitchFamily="18" charset="0"/>
              </a:rPr>
              <a:t>тсутствии </a:t>
            </a:r>
            <a:r>
              <a:rPr lang="ru-RU" sz="2800" b="1" dirty="0">
                <a:latin typeface="Bookman Old Style" panose="02050604050505020204" pitchFamily="18" charset="0"/>
              </a:rPr>
              <a:t>дыхания </a:t>
            </a:r>
            <a:r>
              <a:rPr lang="ru-RU" sz="2800" b="1" dirty="0" smtClean="0">
                <a:latin typeface="Bookman Old Style" panose="02050604050505020204" pitchFamily="18" charset="0"/>
              </a:rPr>
              <a:t>реанимацию начинать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5-и искусственных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вдохов</a:t>
            </a:r>
            <a:r>
              <a:rPr lang="ru-RU" sz="2800" b="1" dirty="0">
                <a:latin typeface="Bookman Old Style" panose="02050604050505020204" pitchFamily="18" charset="0"/>
              </a:rPr>
              <a:t>,</a:t>
            </a:r>
            <a:endParaRPr lang="ru-RU" sz="2800" b="1" dirty="0" smtClean="0">
              <a:latin typeface="Bookman Old Style" panose="02050604050505020204" pitchFamily="18" charset="0"/>
            </a:endParaRPr>
          </a:p>
          <a:p>
            <a:pPr marL="46037" lvl="0" indent="0" fontAlgn="base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atin typeface="Bookman Old Style" panose="02050604050505020204" pitchFamily="18" charset="0"/>
              </a:rPr>
              <a:t>    после чего проверить пульс.</a:t>
            </a:r>
          </a:p>
          <a:p>
            <a:pPr marL="539750" lvl="0" indent="-493713" algn="ctr" fontAlgn="base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пульс не определяется:</a:t>
            </a:r>
            <a:r>
              <a:rPr lang="ru-RU" sz="3200" b="1" dirty="0" smtClean="0">
                <a:latin typeface="Bookman Old Style" panose="02050604050505020204" pitchFamily="18" charset="0"/>
              </a:rPr>
              <a:t> </a:t>
            </a:r>
          </a:p>
          <a:p>
            <a:pPr marL="539750" lvl="0" indent="-493713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Bookman Old Style" panose="02050604050505020204" pitchFamily="18" charset="0"/>
              </a:rPr>
              <a:t>выполнить 15 </a:t>
            </a:r>
            <a:r>
              <a:rPr lang="ru-RU" sz="2800" b="1" dirty="0">
                <a:latin typeface="Bookman Old Style" panose="02050604050505020204" pitchFamily="18" charset="0"/>
              </a:rPr>
              <a:t>компрессий </a:t>
            </a:r>
            <a:r>
              <a:rPr lang="ru-RU" sz="2800" b="1" dirty="0" smtClean="0">
                <a:latin typeface="Bookman Old Style" panose="02050604050505020204" pitchFamily="18" charset="0"/>
              </a:rPr>
              <a:t>и </a:t>
            </a:r>
            <a:r>
              <a:rPr lang="ru-RU" sz="2800" b="1" dirty="0">
                <a:latin typeface="Bookman Old Style" panose="02050604050505020204" pitchFamily="18" charset="0"/>
              </a:rPr>
              <a:t>2 вдоха;</a:t>
            </a:r>
          </a:p>
          <a:p>
            <a:pPr marL="539750" lvl="0" indent="-493713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latin typeface="Bookman Old Style" panose="02050604050505020204" pitchFamily="18" charset="0"/>
              </a:rPr>
              <a:t>контроль состояния ребёнка </a:t>
            </a:r>
            <a:r>
              <a:rPr lang="ru-RU" sz="2800" b="1" dirty="0" smtClean="0">
                <a:latin typeface="Bookman Old Style" panose="02050604050505020204" pitchFamily="18" charset="0"/>
              </a:rPr>
              <a:t>каждые </a:t>
            </a:r>
            <a:br>
              <a:rPr lang="ru-RU" sz="2800" b="1" dirty="0" smtClean="0">
                <a:latin typeface="Bookman Old Style" panose="02050604050505020204" pitchFamily="18" charset="0"/>
              </a:rPr>
            </a:br>
            <a:r>
              <a:rPr lang="ru-RU" sz="2800" b="1" dirty="0" smtClean="0">
                <a:latin typeface="Bookman Old Style" panose="02050604050505020204" pitchFamily="18" charset="0"/>
              </a:rPr>
              <a:t>2 минуты или 6 </a:t>
            </a:r>
            <a:r>
              <a:rPr lang="ru-RU" sz="2800" b="1" dirty="0">
                <a:latin typeface="Bookman Old Style" panose="02050604050505020204" pitchFamily="18" charset="0"/>
              </a:rPr>
              <a:t>циклов </a:t>
            </a:r>
            <a:r>
              <a:rPr lang="ru-RU" sz="2800" b="1" dirty="0" smtClean="0">
                <a:latin typeface="Bookman Old Style" panose="02050604050505020204" pitchFamily="18" charset="0"/>
              </a:rPr>
              <a:t>15:2</a:t>
            </a:r>
            <a:r>
              <a:rPr lang="ru-RU" sz="2800" b="1" dirty="0">
                <a:latin typeface="Bookman Old Style" panose="02050604050505020204" pitchFamily="18" charset="0"/>
              </a:rPr>
              <a:t>.</a:t>
            </a:r>
          </a:p>
          <a:p>
            <a:pPr marL="539750" lvl="0" indent="-493713" algn="ctr" fontAlgn="base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пульс определяется:</a:t>
            </a:r>
          </a:p>
          <a:p>
            <a:pPr marL="539750" lvl="0" indent="-493713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Bookman Old Style" panose="02050604050505020204" pitchFamily="18" charset="0"/>
              </a:rPr>
              <a:t>продолжить </a:t>
            </a:r>
            <a:r>
              <a:rPr lang="ru-RU" sz="2800" b="1" dirty="0">
                <a:latin typeface="Bookman Old Style" panose="02050604050505020204" pitchFamily="18" charset="0"/>
              </a:rPr>
              <a:t>ИВЛ </a:t>
            </a:r>
            <a:r>
              <a:rPr lang="ru-RU" sz="2800" b="1" dirty="0" smtClean="0">
                <a:latin typeface="Bookman Old Style" panose="02050604050505020204" pitchFamily="18" charset="0"/>
              </a:rPr>
              <a:t>с </a:t>
            </a:r>
            <a:r>
              <a:rPr lang="ru-RU" sz="2800" b="1" dirty="0">
                <a:latin typeface="Bookman Old Style" panose="02050604050505020204" pitchFamily="18" charset="0"/>
              </a:rPr>
              <a:t>частотой </a:t>
            </a:r>
            <a:r>
              <a:rPr lang="ru-RU" sz="2800" b="1" dirty="0" smtClean="0">
                <a:latin typeface="Bookman Old Style" panose="02050604050505020204" pitchFamily="18" charset="0"/>
              </a:rPr>
              <a:t>16-20/мин</a:t>
            </a:r>
            <a:r>
              <a:rPr lang="ru-RU" sz="2800" b="1" dirty="0">
                <a:latin typeface="Bookman Old Style" panose="02050604050505020204" pitchFamily="18" charset="0"/>
              </a:rPr>
              <a:t>;</a:t>
            </a:r>
          </a:p>
          <a:p>
            <a:pPr marL="539750" lvl="0" indent="-493713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latin typeface="Bookman Old Style" panose="02050604050505020204" pitchFamily="18" charset="0"/>
              </a:rPr>
              <a:t>контроль дыхания и пульса каждую минуту или </a:t>
            </a:r>
            <a:r>
              <a:rPr lang="ru-RU" sz="2800" b="1" dirty="0" smtClean="0">
                <a:latin typeface="Bookman Old Style" panose="02050604050505020204" pitchFamily="18" charset="0"/>
              </a:rPr>
              <a:t>через </a:t>
            </a:r>
            <a:r>
              <a:rPr lang="ru-RU" sz="2800" b="1" dirty="0">
                <a:latin typeface="Bookman Old Style" panose="02050604050505020204" pitchFamily="18" charset="0"/>
              </a:rPr>
              <a:t>16-20 вдохов</a:t>
            </a:r>
            <a:r>
              <a:rPr lang="ru-RU" sz="2800" b="1" dirty="0" smtClean="0">
                <a:latin typeface="Bookman Old Style" panose="02050604050505020204" pitchFamily="18" charset="0"/>
              </a:rPr>
              <a:t>.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39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792088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Особенности СЛР детей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45720" indent="0" algn="ctr" fontAlgn="base" hangingPunct="0"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Использование АНД у детей</a:t>
            </a: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446088" indent="-400050" fontAlgn="base" hangingPunct="0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Bookman Old Style" panose="02050604050505020204" pitchFamily="18" charset="0"/>
              </a:rPr>
              <a:t>У </a:t>
            </a:r>
            <a:r>
              <a:rPr lang="ru-RU" sz="2800" b="1" dirty="0">
                <a:latin typeface="Bookman Old Style" panose="02050604050505020204" pitchFamily="18" charset="0"/>
              </a:rPr>
              <a:t>детей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старше 8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лет </a:t>
            </a:r>
            <a:r>
              <a:rPr lang="ru-RU" sz="2800" b="1" dirty="0">
                <a:latin typeface="Bookman Old Style" panose="02050604050505020204" pitchFamily="18" charset="0"/>
              </a:rPr>
              <a:t>использовать стандартные АНД с первичной </a:t>
            </a:r>
            <a:r>
              <a:rPr lang="ru-RU" sz="2800" b="1" dirty="0" smtClean="0">
                <a:latin typeface="Bookman Old Style" panose="02050604050505020204" pitchFamily="18" charset="0"/>
              </a:rPr>
              <a:t/>
            </a:r>
            <a:br>
              <a:rPr lang="ru-RU" sz="2800" b="1" dirty="0" smtClean="0">
                <a:latin typeface="Bookman Old Style" panose="02050604050505020204" pitchFamily="18" charset="0"/>
              </a:rPr>
            </a:br>
            <a:r>
              <a:rPr lang="ru-RU" sz="2800" b="1" dirty="0" smtClean="0">
                <a:latin typeface="Bookman Old Style" panose="02050604050505020204" pitchFamily="18" charset="0"/>
              </a:rPr>
              <a:t>и </a:t>
            </a:r>
            <a:r>
              <a:rPr lang="ru-RU" sz="2800" b="1" dirty="0">
                <a:latin typeface="Bookman Old Style" panose="02050604050505020204" pitchFamily="18" charset="0"/>
              </a:rPr>
              <a:t>повторной дозой 4 Дж/кг. </a:t>
            </a:r>
          </a:p>
          <a:p>
            <a:pPr marL="446088" indent="-400050" fontAlgn="base" hangingPunct="0">
              <a:buFont typeface="Wingdings" panose="05000000000000000000" pitchFamily="2" charset="2"/>
              <a:buChar char="Ø"/>
            </a:pPr>
            <a:r>
              <a:rPr lang="ru-RU" sz="2800" b="1" dirty="0">
                <a:latin typeface="Bookman Old Style" panose="02050604050505020204" pitchFamily="18" charset="0"/>
              </a:rPr>
              <a:t>У детей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от 1 до 8 лет </a:t>
            </a:r>
            <a:r>
              <a:rPr lang="ru-RU" sz="2800" b="1" dirty="0" smtClean="0">
                <a:latin typeface="Bookman Old Style" panose="02050604050505020204" pitchFamily="18" charset="0"/>
              </a:rPr>
              <a:t>применять </a:t>
            </a:r>
            <a:r>
              <a:rPr lang="ru-RU" sz="2800" b="1" dirty="0">
                <a:latin typeface="Bookman Old Style" panose="02050604050505020204" pitchFamily="18" charset="0"/>
              </a:rPr>
              <a:t>детские электроды и сниженную мощность разряда 50-75 Дж (или педиатрические установки аппарата), но при отсутствии перечисленного, возможно использование стандартных настроек</a:t>
            </a:r>
            <a:r>
              <a:rPr lang="ru-RU" sz="2800" b="1" dirty="0" smtClean="0">
                <a:latin typeface="Bookman Old Style" panose="02050604050505020204" pitchFamily="18" charset="0"/>
              </a:rPr>
              <a:t>.</a:t>
            </a:r>
          </a:p>
          <a:p>
            <a:pPr marL="446088" indent="-400050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Bookman Old Style" panose="02050604050505020204" pitchFamily="18" charset="0"/>
              </a:rPr>
              <a:t> </a:t>
            </a:r>
            <a:r>
              <a:rPr lang="ru-RU" sz="2800" b="1" dirty="0">
                <a:latin typeface="Bookman Old Style" panose="02050604050505020204" pitchFamily="18" charset="0"/>
              </a:rPr>
              <a:t>У детей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младше одного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года</a:t>
            </a:r>
            <a:r>
              <a:rPr lang="ru-RU" sz="2800" b="1" dirty="0" smtClean="0">
                <a:latin typeface="Bookman Old Style" panose="02050604050505020204" pitchFamily="18" charset="0"/>
              </a:rPr>
              <a:t> использовать  </a:t>
            </a:r>
          </a:p>
          <a:p>
            <a:pPr marL="46038" indent="0" fontAlgn="base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latin typeface="Bookman Old Style" panose="02050604050505020204" pitchFamily="18" charset="0"/>
              </a:rPr>
              <a:t>   АНД </a:t>
            </a:r>
            <a:r>
              <a:rPr lang="ru-RU" sz="2800" b="1" dirty="0">
                <a:latin typeface="Bookman Old Style" panose="02050604050505020204" pitchFamily="18" charset="0"/>
              </a:rPr>
              <a:t>со </a:t>
            </a:r>
            <a:r>
              <a:rPr lang="ru-RU" sz="2800" b="1" dirty="0" smtClean="0">
                <a:latin typeface="Bookman Old Style" panose="02050604050505020204" pitchFamily="18" charset="0"/>
              </a:rPr>
              <a:t>специальными</a:t>
            </a:r>
            <a:r>
              <a:rPr lang="ru-RU" sz="2800" b="1" dirty="0">
                <a:latin typeface="Bookman Old Style" panose="02050604050505020204" pitchFamily="18" charset="0"/>
              </a:rPr>
              <a:t> </a:t>
            </a:r>
            <a:r>
              <a:rPr lang="ru-RU" sz="2800" b="1" dirty="0" smtClean="0">
                <a:latin typeface="Bookman Old Style" panose="02050604050505020204" pitchFamily="18" charset="0"/>
              </a:rPr>
              <a:t>настройками.</a:t>
            </a:r>
            <a:endParaRPr lang="ru-RU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18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0"/>
            <a:ext cx="9144000" cy="792088"/>
          </a:xfrm>
          <a:effectLst/>
        </p:spPr>
        <p:txBody>
          <a:bodyPr anchor="t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man Old Style" panose="02050604050505020204" pitchFamily="18" charset="0"/>
              </a:rPr>
              <a:t>Особенности СЛР детей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Внутривенно или внутрикостно: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Эпинефрин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0,01 мг/кг</a:t>
            </a:r>
            <a:r>
              <a:rPr lang="ru-RU" sz="3600" b="1" dirty="0" smtClean="0">
                <a:latin typeface="Bookman Old Style" panose="02050604050505020204" pitchFamily="18" charset="0"/>
              </a:rPr>
              <a:t>, при </a:t>
            </a:r>
            <a:r>
              <a:rPr lang="ru-RU" sz="3600" b="1" dirty="0">
                <a:latin typeface="Bookman Old Style" panose="02050604050505020204" pitchFamily="18" charset="0"/>
              </a:rPr>
              <a:t>отсутствии сведений о массе тела ребёнка -</a:t>
            </a:r>
            <a:r>
              <a:rPr lang="ru-RU" sz="3600" b="1" dirty="0" smtClean="0">
                <a:latin typeface="Bookman Old Style" panose="02050604050505020204" pitchFamily="18" charset="0"/>
              </a:rPr>
              <a:t> 0,1 мг </a:t>
            </a:r>
            <a:r>
              <a:rPr lang="ru-RU" sz="3600" b="1" dirty="0">
                <a:latin typeface="Bookman Old Style" panose="02050604050505020204" pitchFamily="18" charset="0"/>
              </a:rPr>
              <a:t>на год </a:t>
            </a:r>
            <a:r>
              <a:rPr lang="ru-RU" sz="3600" b="1" dirty="0" smtClean="0">
                <a:latin typeface="Bookman Old Style" panose="02050604050505020204" pitchFamily="18" charset="0"/>
              </a:rPr>
              <a:t>жизни каждые 3-5 мин.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Раствор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NaCl 0,9%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-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мл/кг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539750" lvl="0" indent="-493713" fontAlgn="base" hangingPunct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46037" lvl="0" indent="0" fontAlgn="base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Амиодарон 5мг/кг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13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3656" cy="70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документы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36712"/>
            <a:ext cx="9108504" cy="6021288"/>
          </a:xfrm>
        </p:spPr>
        <p:txBody>
          <a:bodyPr>
            <a:noAutofit/>
          </a:bodyPr>
          <a:lstStyle/>
          <a:p>
            <a:pPr marL="444500" lvl="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Постановление Правительства РФ от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20.11.2012 № 950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2800" dirty="0" smtClean="0">
                <a:latin typeface="Times New Roman"/>
                <a:ea typeface="Times New Roman"/>
              </a:rPr>
              <a:t>П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равила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определения момента смерти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человека. Правила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прекращения реанимационных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мероприятий».</a:t>
            </a:r>
            <a:endParaRPr lang="ru-RU" sz="2800" dirty="0">
              <a:latin typeface="Times New Roman"/>
              <a:ea typeface="Times New Roman"/>
            </a:endParaRPr>
          </a:p>
          <a:p>
            <a:pPr marL="444500" lvl="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Приказ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Минздрава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РФ от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5.07.2016 № 454н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«Стандарт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СМП при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внезапной сердечной смерти».</a:t>
            </a:r>
            <a:endParaRPr lang="ru-RU" sz="2800" dirty="0">
              <a:latin typeface="Times New Roman"/>
              <a:ea typeface="Times New Roman"/>
            </a:endParaRPr>
          </a:p>
          <a:p>
            <a:pPr marL="444500" lvl="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Приказ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Минздрава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РФ от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22.01.2016 №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36н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2800" dirty="0" smtClean="0">
                <a:latin typeface="Times New Roman"/>
                <a:ea typeface="Times New Roman"/>
              </a:rPr>
              <a:t>Комплектация </a:t>
            </a:r>
            <a:r>
              <a:rPr lang="ru-RU" sz="2800" dirty="0">
                <a:latin typeface="Times New Roman"/>
                <a:ea typeface="Times New Roman"/>
              </a:rPr>
              <a:t>лекарственными препаратами и медицинскими изделиями укладок и наборов для оказания скорой медицинской помощи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» (в ред. от 19.03.2019 № 130н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44500" lvl="0" indent="-444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Клинические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рекомендации (протокол) по оказанию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СМП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при внезапной сердечная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смерти. 2014г</a:t>
            </a:r>
            <a:r>
              <a:rPr lang="ru-RU" sz="2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2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расширенной СЛР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36712"/>
            <a:ext cx="9108504" cy="6021288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Расширенная СЛР на </a:t>
            </a:r>
            <a:r>
              <a:rPr lang="ru-RU" sz="2000" dirty="0">
                <a:latin typeface="Times New Roman"/>
                <a:ea typeface="Times New Roman"/>
              </a:rPr>
              <a:t>догоспитальном этапе проводятся врачебной или фельдшерской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бригадой СМП</a:t>
            </a:r>
            <a:r>
              <a:rPr lang="ru-RU" sz="2400" dirty="0">
                <a:latin typeface="Times New Roman"/>
                <a:ea typeface="Times New Roman"/>
              </a:rPr>
              <a:t>, </a:t>
            </a:r>
            <a:r>
              <a:rPr lang="ru-RU" sz="2000" dirty="0">
                <a:latin typeface="Times New Roman"/>
                <a:ea typeface="Times New Roman"/>
              </a:rPr>
              <a:t>оснащённой необходимым медицинским оборудованием, медицинскими предметами и </a:t>
            </a:r>
            <a:r>
              <a:rPr lang="ru-RU" sz="2000" dirty="0" smtClean="0">
                <a:latin typeface="Times New Roman"/>
                <a:ea typeface="Times New Roman"/>
              </a:rPr>
              <a:t>медикаментами. </a:t>
            </a: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Включает: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620713" lvl="0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компрессия грудной клетки </a:t>
            </a:r>
            <a:r>
              <a:rPr lang="ru-RU" sz="2000" dirty="0">
                <a:latin typeface="Times New Roman"/>
                <a:ea typeface="Times New Roman"/>
              </a:rPr>
              <a:t>руками или </a:t>
            </a:r>
            <a:r>
              <a:rPr lang="ru-RU" sz="2000" dirty="0" smtClean="0">
                <a:latin typeface="Times New Roman"/>
                <a:ea typeface="Times New Roman"/>
              </a:rPr>
              <a:t>авт. </a:t>
            </a:r>
            <a:r>
              <a:rPr lang="ru-RU" sz="2000" dirty="0" smtClean="0">
                <a:latin typeface="Times New Roman"/>
                <a:ea typeface="Times New Roman"/>
              </a:rPr>
              <a:t>прибором</a:t>
            </a:r>
            <a:r>
              <a:rPr lang="ru-RU" sz="2000" dirty="0" smtClean="0">
                <a:latin typeface="Times New Roman"/>
                <a:ea typeface="Times New Roman"/>
              </a:rPr>
              <a:t>;</a:t>
            </a:r>
            <a:endParaRPr lang="ru-RU" sz="2000" dirty="0">
              <a:latin typeface="Times New Roman"/>
              <a:ea typeface="Times New Roman"/>
            </a:endParaRPr>
          </a:p>
          <a:p>
            <a:pPr marL="620713" lvl="0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обеспечение проходимости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ВДП </a:t>
            </a:r>
            <a:r>
              <a:rPr lang="ru-RU" sz="2000" dirty="0" smtClean="0">
                <a:latin typeface="Times New Roman"/>
                <a:ea typeface="Times New Roman"/>
              </a:rPr>
              <a:t>(воздуховод, </a:t>
            </a:r>
            <a:r>
              <a:rPr lang="ru-RU" sz="2000" dirty="0" smtClean="0">
                <a:latin typeface="Times New Roman"/>
                <a:ea typeface="Times New Roman"/>
              </a:rPr>
              <a:t>ларингеальная маска</a:t>
            </a:r>
            <a:r>
              <a:rPr lang="ru-RU" sz="2000" dirty="0" smtClean="0">
                <a:latin typeface="Times New Roman"/>
                <a:ea typeface="Times New Roman"/>
              </a:rPr>
              <a:t>, комбитьюб, эндотрахеальная трубка и </a:t>
            </a:r>
            <a:r>
              <a:rPr lang="ru-RU" sz="2000" dirty="0">
                <a:latin typeface="Times New Roman"/>
                <a:ea typeface="Times New Roman"/>
              </a:rPr>
              <a:t>др</a:t>
            </a:r>
            <a:r>
              <a:rPr lang="ru-RU" sz="2000" dirty="0" smtClean="0">
                <a:latin typeface="Times New Roman"/>
                <a:ea typeface="Times New Roman"/>
              </a:rPr>
              <a:t>.);  </a:t>
            </a:r>
            <a:endParaRPr lang="ru-RU" sz="2000" dirty="0">
              <a:latin typeface="Times New Roman"/>
              <a:ea typeface="Times New Roman"/>
            </a:endParaRPr>
          </a:p>
          <a:p>
            <a:pPr marL="620713" lvl="0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ИВЛ </a:t>
            </a:r>
            <a:r>
              <a:rPr lang="ru-RU" sz="2000" dirty="0" smtClean="0">
                <a:latin typeface="Times New Roman"/>
                <a:ea typeface="Times New Roman"/>
              </a:rPr>
              <a:t>с </a:t>
            </a:r>
            <a:r>
              <a:rPr lang="ru-RU" sz="2000" dirty="0">
                <a:latin typeface="Times New Roman"/>
                <a:ea typeface="Times New Roman"/>
              </a:rPr>
              <a:t>помощью ручных или автоматических дыхательных приборов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marL="620713" lvl="0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100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% кислородом </a:t>
            </a:r>
            <a:r>
              <a:rPr lang="ru-RU" sz="2000" dirty="0">
                <a:latin typeface="Times New Roman"/>
                <a:ea typeface="Times New Roman"/>
              </a:rPr>
              <a:t>из автономного источника кислорода;</a:t>
            </a:r>
          </a:p>
          <a:p>
            <a:pPr marL="620713" lvl="0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дефибрилляция</a:t>
            </a:r>
            <a:r>
              <a:rPr lang="ru-RU" sz="2800" dirty="0" smtClean="0">
                <a:latin typeface="Times New Roman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pPr marL="620713" lvl="0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медикаменты, </a:t>
            </a:r>
            <a:r>
              <a:rPr lang="ru-RU" sz="2000" dirty="0" smtClean="0">
                <a:latin typeface="Times New Roman"/>
                <a:ea typeface="Times New Roman"/>
              </a:rPr>
              <a:t>в/</a:t>
            </a:r>
            <a:r>
              <a:rPr lang="ru-RU" sz="2000" dirty="0" err="1" smtClean="0">
                <a:latin typeface="Times New Roman"/>
                <a:ea typeface="Times New Roman"/>
              </a:rPr>
              <a:t>венно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или </a:t>
            </a:r>
            <a:r>
              <a:rPr lang="ru-RU" sz="2000" dirty="0" smtClean="0">
                <a:latin typeface="Times New Roman"/>
                <a:ea typeface="Times New Roman"/>
              </a:rPr>
              <a:t>в/</a:t>
            </a:r>
            <a:r>
              <a:rPr lang="ru-RU" sz="2000" dirty="0" err="1" smtClean="0">
                <a:latin typeface="Times New Roman"/>
                <a:ea typeface="Times New Roman"/>
              </a:rPr>
              <a:t>костно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23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0652"/>
            <a:ext cx="6512511" cy="559332"/>
          </a:xfrm>
          <a:effectLst/>
        </p:spPr>
        <p:txBody>
          <a:bodyPr anchor="ctr"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Диагностика по ЭКГ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722" y="548680"/>
            <a:ext cx="9132277" cy="6309320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</a:rPr>
              <a:t>При ВОК отсутствует механическая работа </a:t>
            </a:r>
            <a:r>
              <a:rPr lang="ru-RU" sz="2800" dirty="0" smtClean="0">
                <a:latin typeface="Times New Roman"/>
                <a:ea typeface="Times New Roman"/>
              </a:rPr>
              <a:t>сердца </a:t>
            </a: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т.е.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пульса нет. </a:t>
            </a:r>
            <a:r>
              <a:rPr lang="ru-RU" sz="2800" dirty="0" smtClean="0">
                <a:latin typeface="Times New Roman"/>
                <a:ea typeface="Times New Roman"/>
              </a:rPr>
              <a:t>На ЭКГ </a:t>
            </a:r>
            <a:r>
              <a:rPr lang="ru-RU" sz="2800" dirty="0">
                <a:latin typeface="Times New Roman"/>
                <a:ea typeface="Times New Roman"/>
              </a:rPr>
              <a:t>-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два состояния</a:t>
            </a:r>
            <a:r>
              <a:rPr lang="ru-RU" sz="2800" dirty="0" smtClean="0">
                <a:latin typeface="Times New Roman"/>
                <a:ea typeface="Times New Roman"/>
              </a:rPr>
              <a:t>: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Электр. актив.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сердца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сохранена:</a:t>
            </a: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фибрилляция желудочков </a:t>
            </a:r>
            <a:r>
              <a:rPr lang="ru-RU" sz="3600" b="1" dirty="0" smtClean="0">
                <a:latin typeface="Times New Roman"/>
                <a:ea typeface="Times New Roman"/>
              </a:rPr>
              <a:t>– ФЖ, </a:t>
            </a: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желудочковая тахикардия </a:t>
            </a:r>
            <a:r>
              <a:rPr lang="ru-RU" sz="3600" b="1" dirty="0" smtClean="0">
                <a:latin typeface="Times New Roman"/>
                <a:ea typeface="Times New Roman"/>
              </a:rPr>
              <a:t>- ЖТ</a:t>
            </a:r>
            <a:r>
              <a:rPr lang="ru-RU" sz="2800" b="1" dirty="0" smtClean="0">
                <a:latin typeface="Times New Roman"/>
                <a:ea typeface="Times New Roman"/>
              </a:rPr>
              <a:t>БП</a:t>
            </a:r>
            <a:r>
              <a:rPr lang="ru-RU" sz="3600" b="1" dirty="0" smtClean="0">
                <a:latin typeface="Times New Roman"/>
                <a:ea typeface="Times New Roman"/>
              </a:rPr>
              <a:t>, </a:t>
            </a:r>
          </a:p>
          <a:p>
            <a:pPr marL="539750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600" b="1" dirty="0" smtClean="0">
                <a:latin typeface="Times New Roman"/>
                <a:ea typeface="Times New Roman"/>
              </a:rPr>
              <a:t>«нормальная» электрическая активность –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БП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или ЭМД</a:t>
            </a:r>
            <a:r>
              <a:rPr lang="ru-RU" sz="3600" b="1" dirty="0" smtClean="0">
                <a:latin typeface="Times New Roman"/>
                <a:ea typeface="Times New Roman"/>
              </a:rPr>
              <a:t>; </a:t>
            </a:r>
            <a:endParaRPr lang="ru-RU" sz="3600" b="1" dirty="0"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2.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Электр. активности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сердца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ет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</a:t>
            </a:r>
            <a:r>
              <a:rPr lang="ru-RU" sz="4000" dirty="0" smtClean="0">
                <a:latin typeface="Times New Roman"/>
                <a:ea typeface="Times New Roman"/>
              </a:rPr>
              <a:t>    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smtClean="0">
                <a:latin typeface="Times New Roman"/>
                <a:ea typeface="Times New Roman"/>
              </a:rPr>
              <a:t>   проявляется </a:t>
            </a:r>
            <a:r>
              <a:rPr lang="ru-RU" sz="3600" dirty="0">
                <a:latin typeface="Times New Roman"/>
                <a:ea typeface="Times New Roman"/>
              </a:rPr>
              <a:t>на ЭКГ в виде 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асистолии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4065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73"/>
            <a:ext cx="9144000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правила работы бригады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536575" indent="-536575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согласованность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действий спасателей</a:t>
            </a: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7030A0"/>
                </a:solidFill>
              </a:rPr>
              <a:t>(действия </a:t>
            </a:r>
            <a:r>
              <a:rPr lang="ru-RU" sz="3600" b="1" dirty="0" smtClean="0">
                <a:solidFill>
                  <a:srgbClr val="7030A0"/>
                </a:solidFill>
              </a:rPr>
              <a:t>одного, </a:t>
            </a:r>
            <a:r>
              <a:rPr lang="ru-RU" sz="3600" b="1" dirty="0">
                <a:solidFill>
                  <a:srgbClr val="7030A0"/>
                </a:solidFill>
              </a:rPr>
              <a:t>не должны мешать работе других);</a:t>
            </a:r>
          </a:p>
          <a:p>
            <a:pPr marL="536575" indent="-536575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громкие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чёткие сообщения </a:t>
            </a:r>
            <a:r>
              <a:rPr lang="ru-RU" sz="3600" b="1" dirty="0">
                <a:solidFill>
                  <a:srgbClr val="7030A0"/>
                </a:solidFill>
              </a:rPr>
              <a:t>о каждом выполненном элементе СЛР (время и дозы вводимых </a:t>
            </a:r>
            <a:r>
              <a:rPr lang="ru-RU" sz="3600" b="1" dirty="0" smtClean="0">
                <a:solidFill>
                  <a:srgbClr val="7030A0"/>
                </a:solidFill>
              </a:rPr>
              <a:t>мед-</a:t>
            </a:r>
            <a:r>
              <a:rPr lang="ru-RU" sz="3600" b="1" dirty="0" err="1" smtClean="0">
                <a:solidFill>
                  <a:srgbClr val="7030A0"/>
                </a:solidFill>
              </a:rPr>
              <a:t>тов</a:t>
            </a:r>
            <a:r>
              <a:rPr lang="ru-RU" sz="3600" b="1" dirty="0">
                <a:solidFill>
                  <a:srgbClr val="7030A0"/>
                </a:solidFill>
              </a:rPr>
              <a:t>, результаты контроля ритма сердца или состояния пациента и т. д.);</a:t>
            </a:r>
          </a:p>
          <a:p>
            <a:pPr marL="536575" indent="-536575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</a:t>
            </a: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 безопасности </a:t>
            </a:r>
            <a:r>
              <a:rPr lang="ru-RU" sz="3600" b="1" dirty="0">
                <a:solidFill>
                  <a:srgbClr val="7030A0"/>
                </a:solidFill>
              </a:rPr>
              <a:t>при работе с дефибриллятором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9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правила работы бригады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036496" cy="576064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Первый спасатель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выполняет:</a:t>
            </a:r>
          </a:p>
          <a:p>
            <a:pPr marL="714375" indent="-7143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800" b="1" dirty="0" smtClean="0">
                <a:latin typeface="Times New Roman"/>
                <a:ea typeface="Times New Roman"/>
              </a:rPr>
              <a:t>массаж сердца;</a:t>
            </a:r>
          </a:p>
          <a:p>
            <a:pPr marL="714375" indent="-7143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800" b="1" dirty="0" smtClean="0">
                <a:latin typeface="Times New Roman"/>
                <a:ea typeface="Times New Roman"/>
              </a:rPr>
              <a:t>ИВЛ </a:t>
            </a:r>
            <a:r>
              <a:rPr lang="ru-RU" sz="4800" b="1" dirty="0">
                <a:latin typeface="Times New Roman"/>
                <a:ea typeface="Times New Roman"/>
              </a:rPr>
              <a:t>(</a:t>
            </a:r>
            <a:r>
              <a:rPr lang="ru-RU" sz="4800" b="1" dirty="0" smtClean="0">
                <a:latin typeface="Times New Roman"/>
                <a:ea typeface="Times New Roman"/>
              </a:rPr>
              <a:t>ручным или автомат. прибором);</a:t>
            </a:r>
          </a:p>
          <a:p>
            <a:pPr marL="714375" indent="-7143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800" b="1" dirty="0" smtClean="0">
                <a:latin typeface="Times New Roman"/>
                <a:ea typeface="Times New Roman"/>
              </a:rPr>
              <a:t>определяет пульс </a:t>
            </a:r>
            <a:r>
              <a:rPr lang="ru-RU" sz="4800" b="1" dirty="0">
                <a:latin typeface="Times New Roman"/>
                <a:ea typeface="Times New Roman"/>
              </a:rPr>
              <a:t>и </a:t>
            </a:r>
            <a:r>
              <a:rPr lang="ru-RU" sz="4800" b="1" dirty="0" smtClean="0">
                <a:latin typeface="Times New Roman"/>
                <a:ea typeface="Times New Roman"/>
              </a:rPr>
              <a:t>дыхание;</a:t>
            </a:r>
          </a:p>
          <a:p>
            <a:pPr marL="714375" indent="-71437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4800" b="1" dirty="0" smtClean="0">
                <a:latin typeface="Times New Roman"/>
                <a:ea typeface="Times New Roman"/>
              </a:rPr>
              <a:t>использует протекторы ВДП.</a:t>
            </a:r>
          </a:p>
        </p:txBody>
      </p:sp>
    </p:spTree>
    <p:extLst>
      <p:ext uri="{BB962C8B-B14F-4D97-AF65-F5344CB8AC3E}">
        <p14:creationId xmlns:p14="http://schemas.microsoft.com/office/powerpoint/2010/main" val="300407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307"/>
            <a:ext cx="9144000" cy="648072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правила работы бригады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692696"/>
            <a:ext cx="9108504" cy="6165304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Второй </a:t>
            </a:r>
            <a:r>
              <a:rPr lang="ru-RU" sz="6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спасатель </a:t>
            </a:r>
            <a:r>
              <a:rPr lang="ru-RU" sz="6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выполняет:</a:t>
            </a:r>
          </a:p>
          <a:p>
            <a:pPr marL="620713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700" b="1" dirty="0" smtClean="0">
                <a:latin typeface="Times New Roman"/>
                <a:ea typeface="Times New Roman"/>
              </a:rPr>
              <a:t>дефибрилляцию;</a:t>
            </a:r>
          </a:p>
          <a:p>
            <a:pPr marL="620713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700" b="1" dirty="0" smtClean="0">
                <a:latin typeface="Times New Roman"/>
                <a:ea typeface="Times New Roman"/>
              </a:rPr>
              <a:t>в/венный </a:t>
            </a:r>
            <a:r>
              <a:rPr lang="ru-RU" sz="6700" b="1" dirty="0">
                <a:latin typeface="Times New Roman"/>
                <a:ea typeface="Times New Roman"/>
              </a:rPr>
              <a:t>или в/костный </a:t>
            </a:r>
            <a:r>
              <a:rPr lang="ru-RU" sz="6700" b="1" dirty="0" smtClean="0">
                <a:latin typeface="Times New Roman"/>
                <a:ea typeface="Times New Roman"/>
              </a:rPr>
              <a:t>доступ; </a:t>
            </a:r>
          </a:p>
          <a:p>
            <a:pPr marL="620713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700" b="1" dirty="0" smtClean="0">
                <a:latin typeface="Times New Roman"/>
                <a:ea typeface="Times New Roman"/>
              </a:rPr>
              <a:t>вводит </a:t>
            </a:r>
            <a:r>
              <a:rPr lang="ru-RU" sz="6700" b="1" dirty="0">
                <a:latin typeface="Times New Roman"/>
                <a:ea typeface="Times New Roman"/>
              </a:rPr>
              <a:t>медикаменты, </a:t>
            </a:r>
            <a:endParaRPr lang="ru-RU" sz="6700" b="1" dirty="0" smtClean="0">
              <a:latin typeface="Times New Roman"/>
              <a:ea typeface="Times New Roman"/>
            </a:endParaRPr>
          </a:p>
          <a:p>
            <a:pPr marL="620713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700" b="1" dirty="0" smtClean="0">
                <a:latin typeface="Times New Roman"/>
                <a:ea typeface="Times New Roman"/>
              </a:rPr>
              <a:t>подсоединят </a:t>
            </a:r>
            <a:r>
              <a:rPr lang="ru-RU" sz="6700" b="1" dirty="0">
                <a:latin typeface="Times New Roman"/>
                <a:ea typeface="Times New Roman"/>
              </a:rPr>
              <a:t>источник </a:t>
            </a:r>
            <a:r>
              <a:rPr lang="ru-RU" sz="6700" b="1" dirty="0" smtClean="0">
                <a:latin typeface="Times New Roman"/>
                <a:ea typeface="Times New Roman"/>
              </a:rPr>
              <a:t>кислорода; </a:t>
            </a:r>
          </a:p>
          <a:p>
            <a:pPr marL="620713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700" b="1" dirty="0" smtClean="0">
                <a:latin typeface="Times New Roman"/>
                <a:ea typeface="Times New Roman"/>
              </a:rPr>
              <a:t>определяет </a:t>
            </a:r>
            <a:r>
              <a:rPr lang="ru-RU" sz="6700" b="1" dirty="0">
                <a:latin typeface="Times New Roman"/>
                <a:ea typeface="Times New Roman"/>
              </a:rPr>
              <a:t>наличие пульсовой волны </a:t>
            </a:r>
            <a:r>
              <a:rPr lang="ru-RU" sz="6700" b="1" dirty="0" smtClean="0">
                <a:latin typeface="Times New Roman"/>
                <a:ea typeface="Times New Roman"/>
              </a:rPr>
              <a:t>во </a:t>
            </a:r>
            <a:r>
              <a:rPr lang="ru-RU" sz="6700" b="1" dirty="0">
                <a:latin typeface="Times New Roman"/>
                <a:ea typeface="Times New Roman"/>
              </a:rPr>
              <a:t>время </a:t>
            </a:r>
            <a:r>
              <a:rPr lang="ru-RU" sz="6700" b="1" dirty="0" smtClean="0">
                <a:latin typeface="Times New Roman"/>
                <a:ea typeface="Times New Roman"/>
              </a:rPr>
              <a:t>компрессий; </a:t>
            </a:r>
          </a:p>
          <a:p>
            <a:pPr marL="620713" indent="-6207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6700" b="1" dirty="0" smtClean="0">
                <a:latin typeface="Times New Roman"/>
                <a:ea typeface="Times New Roman"/>
              </a:rPr>
              <a:t>оценивает </a:t>
            </a:r>
            <a:r>
              <a:rPr lang="ru-RU" sz="6700" b="1" dirty="0">
                <a:latin typeface="Times New Roman"/>
                <a:ea typeface="Times New Roman"/>
              </a:rPr>
              <a:t>ритм по </a:t>
            </a:r>
            <a:r>
              <a:rPr lang="ru-RU" sz="6700" b="1" dirty="0" smtClean="0">
                <a:latin typeface="Times New Roman"/>
                <a:ea typeface="Times New Roman"/>
              </a:rPr>
              <a:t>монитору</a:t>
            </a:r>
            <a:r>
              <a:rPr lang="ru-RU" sz="5200" dirty="0" smtClean="0">
                <a:latin typeface="Times New Roman"/>
                <a:ea typeface="Times New Roman"/>
              </a:rPr>
              <a:t>.</a:t>
            </a:r>
            <a:endParaRPr lang="ru-RU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091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effectLst/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СЛР. Дефибрилляция не показана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856984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027" name="Picture 3" descr="D:\Скаченное из инета\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9"/>
            <a:ext cx="6048672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671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  <a:effectLst/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СЛР. Дефибрилляция показана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856984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D:\Скаченное из инета\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81753"/>
            <a:ext cx="5760640" cy="617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563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1373</TotalTime>
  <Words>797</Words>
  <Application>Microsoft Office PowerPoint</Application>
  <PresentationFormat>Экран (4:3)</PresentationFormat>
  <Paragraphs>149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Расширенная  сердечно-лёгочная  реанимация</vt:lpstr>
      <vt:lpstr>Нормативно-правовые документы</vt:lpstr>
      <vt:lpstr>Содержание расширенной СЛР</vt:lpstr>
      <vt:lpstr>Диагностика по ЭКГ</vt:lpstr>
      <vt:lpstr>Основные правила работы бригады</vt:lpstr>
      <vt:lpstr>Основные правила работы бригады</vt:lpstr>
      <vt:lpstr>Основные правила работы бригады</vt:lpstr>
      <vt:lpstr>СЛР. Дефибрилляция не показана</vt:lpstr>
      <vt:lpstr>СЛР. Дефибрилляция показана</vt:lpstr>
      <vt:lpstr>СЛР при асистолии </vt:lpstr>
      <vt:lpstr>СЛР при ЭМД  </vt:lpstr>
      <vt:lpstr>Восстановление кровообращения  </vt:lpstr>
      <vt:lpstr>Восстановление кровообращения  </vt:lpstr>
      <vt:lpstr>Прекращение СЛР  </vt:lpstr>
      <vt:lpstr>Особенности СЛР беременных  </vt:lpstr>
      <vt:lpstr>Особенности СЛР беременных  </vt:lpstr>
      <vt:lpstr>Особенности СЛР детей  </vt:lpstr>
      <vt:lpstr>Особенности СЛР детей  </vt:lpstr>
      <vt:lpstr>Особенности СЛР детей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дыхательная недостаточность</dc:title>
  <dc:creator>Leonid</dc:creator>
  <cp:lastModifiedBy>Башков Леонид</cp:lastModifiedBy>
  <cp:revision>125</cp:revision>
  <dcterms:created xsi:type="dcterms:W3CDTF">2023-05-22T04:01:27Z</dcterms:created>
  <dcterms:modified xsi:type="dcterms:W3CDTF">2023-06-29T16:05:46Z</dcterms:modified>
</cp:coreProperties>
</file>